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  <p:sldMasterId id="2147483663" r:id="rId2"/>
  </p:sldMasterIdLst>
  <p:notesMasterIdLst>
    <p:notesMasterId r:id="rId17"/>
  </p:notesMasterIdLst>
  <p:handoutMasterIdLst>
    <p:handoutMasterId r:id="rId18"/>
  </p:handoutMasterIdLst>
  <p:sldIdLst>
    <p:sldId id="258" r:id="rId3"/>
    <p:sldId id="256" r:id="rId4"/>
    <p:sldId id="270" r:id="rId5"/>
    <p:sldId id="260" r:id="rId6"/>
    <p:sldId id="259" r:id="rId7"/>
    <p:sldId id="272" r:id="rId8"/>
    <p:sldId id="271" r:id="rId9"/>
    <p:sldId id="269" r:id="rId10"/>
    <p:sldId id="261" r:id="rId11"/>
    <p:sldId id="262" r:id="rId12"/>
    <p:sldId id="263" r:id="rId13"/>
    <p:sldId id="274" r:id="rId14"/>
    <p:sldId id="264" r:id="rId15"/>
    <p:sldId id="273" r:id="rId16"/>
  </p:sldIdLst>
  <p:sldSz cx="9906000" cy="6858000" type="A4"/>
  <p:notesSz cx="6807200" cy="9939338"/>
  <p:defaultTextStyle>
    <a:defPPr>
      <a:defRPr lang="en-GB"/>
    </a:defPPr>
    <a:lvl1pPr algn="l" rtl="0" eaLnBrk="0" fontAlgn="base" hangingPunct="0">
      <a:spcBef>
        <a:spcPct val="5000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showPr showNarration="1" useTimings="0">
    <p:present/>
    <p:sldAll/>
    <p:penClr>
      <a:schemeClr val="tx1"/>
    </p:penClr>
  </p:showPr>
  <p:clrMru>
    <a:srgbClr val="0099FF"/>
    <a:srgbClr val="66CC33"/>
    <a:srgbClr val="FF3300"/>
    <a:srgbClr val="FFD813"/>
    <a:srgbClr val="FFD60D"/>
    <a:srgbClr val="FFFDB1"/>
    <a:srgbClr val="6C787E"/>
    <a:srgbClr val="FFD60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78313" autoAdjust="0"/>
  </p:normalViewPr>
  <p:slideViewPr>
    <p:cSldViewPr snapToObjects="1">
      <p:cViewPr varScale="1">
        <p:scale>
          <a:sx n="56" d="100"/>
          <a:sy n="56" d="100"/>
        </p:scale>
        <p:origin x="-1356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0" d="100"/>
          <a:sy n="80" d="100"/>
        </p:scale>
        <p:origin x="-1992" y="-90"/>
      </p:cViewPr>
      <p:guideLst>
        <p:guide orient="horz" pos="3130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608" y="1"/>
            <a:ext cx="2952037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09" tIns="0" rIns="18909" bIns="0" numCol="1" anchor="t" anchorCtr="0" compatLnSpc="1">
            <a:prstTxWarp prst="textNoShape">
              <a:avLst/>
            </a:prstTxWarp>
          </a:bodyPr>
          <a:lstStyle>
            <a:lvl1pPr defTabSz="902075">
              <a:spcBef>
                <a:spcPct val="0"/>
              </a:spcBef>
              <a:defRPr sz="1000" i="1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GB"/>
              <a:t>BizTalk Implmentation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165" y="1"/>
            <a:ext cx="2952036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09" tIns="0" rIns="18909" bIns="0" numCol="1" anchor="t" anchorCtr="0" compatLnSpc="1">
            <a:prstTxWarp prst="textNoShape">
              <a:avLst/>
            </a:prstTxWarp>
          </a:bodyPr>
          <a:lstStyle>
            <a:lvl1pPr algn="r" defTabSz="902075">
              <a:spcBef>
                <a:spcPct val="0"/>
              </a:spcBef>
              <a:defRPr sz="1000" i="1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608" y="9441971"/>
            <a:ext cx="2952037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09" tIns="0" rIns="18909" bIns="0" numCol="1" anchor="b" anchorCtr="0" compatLnSpc="1">
            <a:prstTxWarp prst="textNoShape">
              <a:avLst/>
            </a:prstTxWarp>
          </a:bodyPr>
          <a:lstStyle>
            <a:lvl1pPr defTabSz="902075">
              <a:spcBef>
                <a:spcPct val="0"/>
              </a:spcBef>
              <a:defRPr sz="1000" i="1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GB"/>
              <a:t>Intergen - BizTalk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165" y="9441971"/>
            <a:ext cx="2952036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09" tIns="0" rIns="18909" bIns="0" numCol="1" anchor="b" anchorCtr="0" compatLnSpc="1">
            <a:prstTxWarp prst="textNoShape">
              <a:avLst/>
            </a:prstTxWarp>
          </a:bodyPr>
          <a:lstStyle>
            <a:lvl1pPr algn="r" defTabSz="902075">
              <a:spcBef>
                <a:spcPct val="0"/>
              </a:spcBef>
              <a:defRPr sz="1000" i="1">
                <a:solidFill>
                  <a:schemeClr val="tx1"/>
                </a:solidFill>
                <a:latin typeface="Arial" charset="0"/>
              </a:defRPr>
            </a:lvl1pPr>
          </a:lstStyle>
          <a:p>
            <a:fld id="{4CFDB187-D698-408F-B281-9D86144447F5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070955" y="9467560"/>
            <a:ext cx="665293" cy="227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5092" tIns="44122" rIns="85092" bIns="44122">
            <a:spAutoFit/>
          </a:bodyPr>
          <a:lstStyle/>
          <a:p>
            <a:pPr algn="ctr" defTabSz="855609">
              <a:lnSpc>
                <a:spcPct val="90000"/>
              </a:lnSpc>
              <a:spcBef>
                <a:spcPct val="0"/>
              </a:spcBef>
            </a:pPr>
            <a:r>
              <a:rPr lang="en-GB" sz="1000" dirty="0">
                <a:solidFill>
                  <a:schemeClr val="tx1"/>
                </a:solidFill>
                <a:latin typeface="Arial" charset="0"/>
              </a:rPr>
              <a:t>Page </a:t>
            </a:r>
            <a:fld id="{85890250-A891-4723-8D1D-33EEF6218F4A}" type="slidenum">
              <a:rPr lang="en-GB" sz="1000">
                <a:solidFill>
                  <a:schemeClr val="tx1"/>
                </a:solidFill>
                <a:latin typeface="Arial" charset="0"/>
              </a:rPr>
              <a:pPr algn="ctr" defTabSz="855609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GB" sz="1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535128" y="9203684"/>
            <a:ext cx="1505747" cy="227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9820" tIns="44122" rIns="89820" bIns="44122">
            <a:spAutoFit/>
          </a:bodyPr>
          <a:lstStyle/>
          <a:p>
            <a:pPr defTabSz="902075">
              <a:spcBef>
                <a:spcPct val="0"/>
              </a:spcBef>
            </a:pPr>
            <a:r>
              <a:rPr lang="en-GB" sz="900" dirty="0">
                <a:solidFill>
                  <a:schemeClr val="tx1"/>
                </a:solidFill>
                <a:latin typeface="Arial" charset="0"/>
              </a:rPr>
              <a:t>Project: Date: </a:t>
            </a:r>
            <a:fld id="{CB818DC3-0280-458F-9C1A-E8295D819808}" type="datetime1">
              <a:rPr lang="en-GB" sz="900">
                <a:solidFill>
                  <a:schemeClr val="tx1"/>
                </a:solidFill>
                <a:latin typeface="Arial" charset="0"/>
              </a:rPr>
              <a:pPr defTabSz="902075">
                <a:spcBef>
                  <a:spcPct val="0"/>
                </a:spcBef>
              </a:pPr>
              <a:t>15/06/2009</a:t>
            </a:fld>
            <a:endParaRPr lang="en-GB" sz="9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4334047" y="9203683"/>
            <a:ext cx="993118" cy="243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9820" tIns="44122" rIns="89820" bIns="44122">
            <a:spAutoFit/>
          </a:bodyPr>
          <a:lstStyle/>
          <a:p>
            <a:pPr defTabSz="902075">
              <a:spcBef>
                <a:spcPct val="0"/>
              </a:spcBef>
            </a:pPr>
            <a:r>
              <a:rPr lang="en-GB" sz="1000" dirty="0">
                <a:solidFill>
                  <a:schemeClr val="tx1"/>
                </a:solidFill>
                <a:latin typeface="Arial" charset="0"/>
              </a:rPr>
              <a:t>Module#: 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608" y="1"/>
            <a:ext cx="2952037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09" tIns="0" rIns="18909" bIns="0" numCol="1" anchor="t" anchorCtr="0" compatLnSpc="1">
            <a:prstTxWarp prst="textNoShape">
              <a:avLst/>
            </a:prstTxWarp>
          </a:bodyPr>
          <a:lstStyle>
            <a:lvl1pPr defTabSz="902075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r>
              <a:rPr lang="en-GB"/>
              <a:t>BizTalk Implmentation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165" y="1"/>
            <a:ext cx="2952036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09" tIns="0" rIns="18909" bIns="0" numCol="1" anchor="t" anchorCtr="0" compatLnSpc="1">
            <a:prstTxWarp prst="textNoShape">
              <a:avLst/>
            </a:prstTxWarp>
          </a:bodyPr>
          <a:lstStyle>
            <a:lvl1pPr algn="r" defTabSz="902075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608" y="9441971"/>
            <a:ext cx="2952037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09" tIns="0" rIns="18909" bIns="0" numCol="1" anchor="b" anchorCtr="0" compatLnSpc="1">
            <a:prstTxWarp prst="textNoShape">
              <a:avLst/>
            </a:prstTxWarp>
          </a:bodyPr>
          <a:lstStyle>
            <a:lvl1pPr defTabSz="902075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r>
              <a:rPr lang="en-GB"/>
              <a:t>Intergen - BizTalk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165" y="9441971"/>
            <a:ext cx="2952036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09" tIns="0" rIns="18909" bIns="0" numCol="1" anchor="b" anchorCtr="0" compatLnSpc="1">
            <a:prstTxWarp prst="textNoShape">
              <a:avLst/>
            </a:prstTxWarp>
          </a:bodyPr>
          <a:lstStyle>
            <a:lvl1pPr algn="r" defTabSz="902075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F84E9CC7-4862-4B3F-85B6-9D88FDC4A3FC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019531" y="9467559"/>
            <a:ext cx="768140" cy="255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5092" tIns="44122" rIns="85092" bIns="44122">
            <a:spAutoFit/>
          </a:bodyPr>
          <a:lstStyle/>
          <a:p>
            <a:pPr algn="ctr" defTabSz="855609">
              <a:lnSpc>
                <a:spcPct val="90000"/>
              </a:lnSpc>
              <a:spcBef>
                <a:spcPct val="0"/>
              </a:spcBef>
            </a:pPr>
            <a:r>
              <a:rPr lang="en-GB" sz="1200" dirty="0">
                <a:solidFill>
                  <a:schemeClr val="tx1"/>
                </a:solidFill>
                <a:latin typeface="Arial" charset="0"/>
              </a:rPr>
              <a:t>Page </a:t>
            </a:r>
            <a:fld id="{60C35593-67C7-4853-805A-174AE0ABBB46}" type="slidenum">
              <a:rPr lang="en-GB" sz="1200">
                <a:solidFill>
                  <a:schemeClr val="tx1"/>
                </a:solidFill>
                <a:latin typeface="Arial" charset="0"/>
              </a:rPr>
              <a:pPr algn="ctr" defTabSz="855609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GB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0725" y="752475"/>
            <a:ext cx="5365750" cy="371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735" y="4720985"/>
            <a:ext cx="4996124" cy="447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20" tIns="44122" rIns="89820" bIns="441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Body Text</a:t>
            </a:r>
          </a:p>
          <a:p>
            <a:pPr lvl="0"/>
            <a:r>
              <a:rPr lang="en-GB" smtClean="0"/>
              <a:t>Second Level</a:t>
            </a:r>
          </a:p>
          <a:p>
            <a:pPr lvl="0"/>
            <a:r>
              <a:rPr lang="en-GB" smtClean="0"/>
              <a:t>Third Level</a:t>
            </a:r>
          </a:p>
          <a:p>
            <a:pPr lvl="0"/>
            <a:r>
              <a:rPr lang="en-GB" smtClean="0"/>
              <a:t>Fourth Level</a:t>
            </a:r>
          </a:p>
          <a:p>
            <a:pPr lvl="0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08050" rtl="0" fontAlgn="base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5613" algn="l" defTabSz="908050" rtl="0" fontAlgn="base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1225" algn="l" defTabSz="908050" rtl="0" fontAlgn="base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66838" algn="l" defTabSz="908050" rtl="0" fontAlgn="base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2450" algn="l" defTabSz="908050" rtl="0" fontAlgn="base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5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5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E9CC7-4862-4B3F-85B6-9D88FDC4A3FC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E9CC7-4862-4B3F-85B6-9D88FDC4A3FC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E9CC7-4862-4B3F-85B6-9D88FDC4A3FC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E9CC7-4862-4B3F-85B6-9D88FDC4A3FC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E9CC7-4862-4B3F-85B6-9D88FDC4A3FC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E9CC7-4862-4B3F-85B6-9D88FDC4A3FC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E9CC7-4862-4B3F-85B6-9D88FDC4A3FC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NZ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E9CC7-4862-4B3F-85B6-9D88FDC4A3FC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E9CC7-4862-4B3F-85B6-9D88FDC4A3FC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E9CC7-4862-4B3F-85B6-9D88FDC4A3FC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7795" name="Rectangle 19"/>
          <p:cNvSpPr>
            <a:spLocks noChangeArrowheads="1"/>
          </p:cNvSpPr>
          <p:nvPr userDrawn="1"/>
        </p:nvSpPr>
        <p:spPr bwMode="gray">
          <a:xfrm>
            <a:off x="0" y="0"/>
            <a:ext cx="9906000" cy="3716338"/>
          </a:xfrm>
          <a:prstGeom prst="rect">
            <a:avLst/>
          </a:prstGeom>
          <a:solidFill>
            <a:srgbClr val="FFD60A"/>
          </a:solidFill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1227796" name="Rectangle 20"/>
          <p:cNvSpPr>
            <a:spLocks noChangeArrowheads="1"/>
          </p:cNvSpPr>
          <p:nvPr userDrawn="1"/>
        </p:nvSpPr>
        <p:spPr bwMode="gray">
          <a:xfrm>
            <a:off x="-38100" y="5873750"/>
            <a:ext cx="1035050" cy="984250"/>
          </a:xfrm>
          <a:prstGeom prst="rect">
            <a:avLst/>
          </a:prstGeom>
          <a:solidFill>
            <a:schemeClr val="tx1"/>
          </a:solidFill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1227797" name="Oval 21"/>
          <p:cNvSpPr>
            <a:spLocks noChangeArrowheads="1"/>
          </p:cNvSpPr>
          <p:nvPr userDrawn="1"/>
        </p:nvSpPr>
        <p:spPr bwMode="gray">
          <a:xfrm>
            <a:off x="-6350" y="5010150"/>
            <a:ext cx="1847850" cy="1847850"/>
          </a:xfrm>
          <a:prstGeom prst="ellipse">
            <a:avLst/>
          </a:prstGeom>
          <a:solidFill>
            <a:schemeClr val="bg1"/>
          </a:solidFill>
          <a:ln w="127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pic>
        <p:nvPicPr>
          <p:cNvPr id="1227798" name="Picture 2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gray">
          <a:xfrm>
            <a:off x="0" y="0"/>
            <a:ext cx="209550" cy="6413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pic>
        <p:nvPicPr>
          <p:cNvPr id="1227800" name="Picture 24" descr="Cert_GoldPrt_gold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832725" y="5435600"/>
            <a:ext cx="1730375" cy="777875"/>
          </a:xfrm>
          <a:prstGeom prst="rect">
            <a:avLst/>
          </a:prstGeom>
          <a:noFill/>
        </p:spPr>
      </p:pic>
      <p:pic>
        <p:nvPicPr>
          <p:cNvPr id="1227801" name="Picture 25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119813" y="2781300"/>
            <a:ext cx="3443287" cy="620713"/>
          </a:xfrm>
          <a:prstGeom prst="rect">
            <a:avLst/>
          </a:prstGeom>
          <a:noFill/>
        </p:spPr>
      </p:pic>
      <p:sp>
        <p:nvSpPr>
          <p:cNvPr id="1227802" name="Rectangle 26"/>
          <p:cNvSpPr>
            <a:spLocks noGrp="1" noChangeArrowheads="1"/>
          </p:cNvSpPr>
          <p:nvPr>
            <p:ph type="ctrTitle" sz="quarter"/>
          </p:nvPr>
        </p:nvSpPr>
        <p:spPr>
          <a:xfrm>
            <a:off x="415925" y="4191000"/>
            <a:ext cx="8420100" cy="81915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227803" name="Rectangle 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04850" y="5229225"/>
            <a:ext cx="6192838" cy="644525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15 - 08 - 2001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27CF56-11D6-4D6F-9E24-752F1F1CA82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15 - 08 - 2001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F267EB-D2E8-453C-86E3-1F36BC0E260F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955800"/>
            <a:ext cx="4024313" cy="4065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955800"/>
            <a:ext cx="4025900" cy="4065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15 - 08 - 2001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309267-776A-410F-9A26-B53DECC5DFF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15 - 08 - 2001</a:t>
            </a:r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72D356-2257-4989-9B54-BC18901CCC6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15 - 08 - 2001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D2855A-B866-4268-A26D-7041BB4B76A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15 - 08 - 2001</a:t>
            </a:r>
            <a:endParaRPr lang="en-A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471396-7360-43FD-A01A-03410CF0145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15 - 08 - 2001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37C3CA-1185-4951-9BEF-7BB4F6BE5444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15 - 08 - 2001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C5B7CA-2FB0-44EB-B2D7-32D179459EE4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15 - 08 - 2001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D64B02-43DB-49D2-87C4-4241EC4D374F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765175"/>
            <a:ext cx="2228850" cy="52562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765175"/>
            <a:ext cx="6534150" cy="52562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15 - 08 - 2001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D2E942-B39B-4E73-AAF2-5EBE9B3D66D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D60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0066" name="Rectangle 2"/>
          <p:cNvSpPr>
            <a:spLocks noChangeArrowheads="1"/>
          </p:cNvSpPr>
          <p:nvPr/>
        </p:nvSpPr>
        <p:spPr bwMode="white">
          <a:xfrm>
            <a:off x="0" y="6065838"/>
            <a:ext cx="920750" cy="792162"/>
          </a:xfrm>
          <a:prstGeom prst="rect">
            <a:avLst/>
          </a:prstGeom>
          <a:solidFill>
            <a:schemeClr val="tx1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1240067" name="Picture 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gray">
          <a:xfrm>
            <a:off x="0" y="0"/>
            <a:ext cx="209550" cy="6413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pic>
        <p:nvPicPr>
          <p:cNvPr id="1240068" name="Picture 4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gray">
          <a:xfrm>
            <a:off x="1562100" y="2805113"/>
            <a:ext cx="6738938" cy="1219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1240069" name="Oval 5"/>
          <p:cNvSpPr>
            <a:spLocks noChangeArrowheads="1"/>
          </p:cNvSpPr>
          <p:nvPr/>
        </p:nvSpPr>
        <p:spPr bwMode="gray">
          <a:xfrm>
            <a:off x="-6350" y="5010150"/>
            <a:ext cx="1847850" cy="1847850"/>
          </a:xfrm>
          <a:prstGeom prst="ellipse">
            <a:avLst/>
          </a:prstGeom>
          <a:solidFill>
            <a:srgbClr val="FFD60D"/>
          </a:solidFill>
          <a:ln w="127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765175"/>
            <a:ext cx="89154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79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55038" y="6245225"/>
            <a:ext cx="919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800">
                <a:latin typeface="Acumen" pitchFamily="2" charset="0"/>
              </a:defRPr>
            </a:lvl1pPr>
          </a:lstStyle>
          <a:p>
            <a:r>
              <a:rPr lang="en-US"/>
              <a:t>15 - 08 - 2001</a:t>
            </a:r>
            <a:endParaRPr lang="en-AU"/>
          </a:p>
        </p:txBody>
      </p:sp>
      <p:sp>
        <p:nvSpPr>
          <p:cNvPr id="1079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5038" y="6553200"/>
            <a:ext cx="85566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800">
                <a:latin typeface="Acumen" pitchFamily="2" charset="0"/>
              </a:defRPr>
            </a:lvl1pPr>
          </a:lstStyle>
          <a:p>
            <a:fld id="{21524689-7DA4-433E-A41D-831F7B7FED94}" type="slidenum">
              <a:rPr lang="en-AU"/>
              <a:pPr/>
              <a:t>‹#›</a:t>
            </a:fld>
            <a:endParaRPr lang="en-AU"/>
          </a:p>
        </p:txBody>
      </p:sp>
      <p:sp>
        <p:nvSpPr>
          <p:cNvPr id="1079303" name="Rectangle 7"/>
          <p:cNvSpPr>
            <a:spLocks noChangeArrowheads="1"/>
          </p:cNvSpPr>
          <p:nvPr/>
        </p:nvSpPr>
        <p:spPr bwMode="gray">
          <a:xfrm>
            <a:off x="0" y="0"/>
            <a:ext cx="9906000" cy="641350"/>
          </a:xfrm>
          <a:prstGeom prst="rect">
            <a:avLst/>
          </a:prstGeom>
          <a:solidFill>
            <a:srgbClr val="FFD60A"/>
          </a:solidFill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n-US">
              <a:latin typeface="Acumen" pitchFamily="2" charset="0"/>
            </a:endParaRPr>
          </a:p>
        </p:txBody>
      </p:sp>
      <p:sp>
        <p:nvSpPr>
          <p:cNvPr id="1079305" name="Oval 9"/>
          <p:cNvSpPr>
            <a:spLocks noChangeArrowheads="1"/>
          </p:cNvSpPr>
          <p:nvPr/>
        </p:nvSpPr>
        <p:spPr bwMode="gray">
          <a:xfrm>
            <a:off x="2298700" y="4654550"/>
            <a:ext cx="1898650" cy="1898650"/>
          </a:xfrm>
          <a:prstGeom prst="ellipse">
            <a:avLst/>
          </a:prstGeom>
          <a:noFill/>
          <a:ln w="127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pic>
        <p:nvPicPr>
          <p:cNvPr id="1079307" name="Picture 1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gray">
          <a:xfrm>
            <a:off x="0" y="0"/>
            <a:ext cx="209550" cy="6413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graphicFrame>
        <p:nvGraphicFramePr>
          <p:cNvPr id="1079311" name="Object 15"/>
          <p:cNvGraphicFramePr>
            <a:graphicFrameLocks noChangeAspect="1"/>
          </p:cNvGraphicFramePr>
          <p:nvPr/>
        </p:nvGraphicFramePr>
        <p:xfrm>
          <a:off x="7832725" y="228600"/>
          <a:ext cx="1641475" cy="295275"/>
        </p:xfrm>
        <a:graphic>
          <a:graphicData uri="http://schemas.openxmlformats.org/presentationml/2006/ole">
            <p:oleObj spid="_x0000_s1079311" name="Image" r:id="rId15" imgW="3733333" imgH="672779" progId="">
              <p:embed/>
            </p:oleObj>
          </a:graphicData>
        </a:graphic>
      </p:graphicFrame>
      <p:sp>
        <p:nvSpPr>
          <p:cNvPr id="1079312" name="Text Box 16"/>
          <p:cNvSpPr txBox="1">
            <a:spLocks noChangeArrowheads="1"/>
          </p:cNvSpPr>
          <p:nvPr/>
        </p:nvSpPr>
        <p:spPr bwMode="gray">
          <a:xfrm>
            <a:off x="344488" y="187325"/>
            <a:ext cx="7129462" cy="3365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600" dirty="0" smtClean="0">
                <a:solidFill>
                  <a:schemeClr val="tx1"/>
                </a:solidFill>
              </a:rPr>
              <a:t>.NET 4.0 Code</a:t>
            </a:r>
            <a:r>
              <a:rPr lang="en-GB" sz="1600" baseline="0" dirty="0" smtClean="0">
                <a:solidFill>
                  <a:schemeClr val="tx1"/>
                </a:solidFill>
              </a:rPr>
              <a:t> Contracts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079314" name="Rectangle 18"/>
          <p:cNvSpPr>
            <a:spLocks noChangeArrowheads="1"/>
          </p:cNvSpPr>
          <p:nvPr/>
        </p:nvSpPr>
        <p:spPr bwMode="gray">
          <a:xfrm>
            <a:off x="-38100" y="5873750"/>
            <a:ext cx="1035050" cy="984250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1079313" name="Oval 17"/>
          <p:cNvSpPr>
            <a:spLocks noChangeArrowheads="1"/>
          </p:cNvSpPr>
          <p:nvPr/>
        </p:nvSpPr>
        <p:spPr bwMode="gray">
          <a:xfrm>
            <a:off x="-15875" y="5013325"/>
            <a:ext cx="1847850" cy="1847850"/>
          </a:xfrm>
          <a:prstGeom prst="ellipse">
            <a:avLst/>
          </a:prstGeom>
          <a:solidFill>
            <a:schemeClr val="tx1"/>
          </a:solidFill>
          <a:ln w="127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079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55800"/>
            <a:ext cx="8202613" cy="406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First Level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1"/>
            <a:endParaRPr lang="en-A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ransition spd="med">
    <p:fade/>
  </p:transition>
  <p:txStyles>
    <p:titleStyle>
      <a:lvl1pPr algn="l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 Narrow" pitchFamily="34" charset="0"/>
        </a:defRPr>
      </a:lvl9pPr>
    </p:titleStyle>
    <p:bodyStyle>
      <a:lvl1pPr marL="530225" indent="-530225" algn="l" defTabSz="1060450" rtl="0" fontAlgn="base">
        <a:spcBef>
          <a:spcPct val="20000"/>
        </a:spcBef>
        <a:spcAft>
          <a:spcPct val="0"/>
        </a:spcAft>
        <a:buClr>
          <a:srgbClr val="FFD60D"/>
        </a:buClr>
        <a:buBlip>
          <a:blip r:embed="rId16"/>
        </a:buBlip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1169988" indent="-460375" algn="l" defTabSz="1060450" rtl="0" fontAlgn="base">
        <a:spcBef>
          <a:spcPct val="20000"/>
        </a:spcBef>
        <a:spcAft>
          <a:spcPct val="0"/>
        </a:spcAft>
        <a:buClr>
          <a:srgbClr val="FFD60D"/>
        </a:buClr>
        <a:buBlip>
          <a:blip r:embed="rId16"/>
        </a:buBlip>
        <a:defRPr sz="2400">
          <a:solidFill>
            <a:schemeClr val="bg1"/>
          </a:solidFill>
          <a:latin typeface="+mn-lt"/>
        </a:defRPr>
      </a:lvl2pPr>
      <a:lvl3pPr marL="1700213" indent="-350838" algn="l" defTabSz="1060450" rtl="0" fontAlgn="base">
        <a:spcBef>
          <a:spcPct val="20000"/>
        </a:spcBef>
        <a:spcAft>
          <a:spcPct val="0"/>
        </a:spcAft>
        <a:buClr>
          <a:srgbClr val="FFD60D"/>
        </a:buClr>
        <a:buBlip>
          <a:blip r:embed="rId16"/>
        </a:buBlip>
        <a:defRPr sz="2000">
          <a:solidFill>
            <a:schemeClr val="bg1"/>
          </a:solidFill>
          <a:latin typeface="+mn-lt"/>
        </a:defRPr>
      </a:lvl3pPr>
      <a:lvl4pPr marL="2341563" indent="-461963" algn="l" defTabSz="1060450" rtl="0" fontAlgn="base">
        <a:spcBef>
          <a:spcPct val="20000"/>
        </a:spcBef>
        <a:spcAft>
          <a:spcPct val="0"/>
        </a:spcAft>
        <a:buClr>
          <a:srgbClr val="FFD60D"/>
        </a:buClr>
        <a:buBlip>
          <a:blip r:embed="rId16"/>
        </a:buBlip>
        <a:defRPr sz="2000">
          <a:solidFill>
            <a:schemeClr val="bg1"/>
          </a:solidFill>
          <a:latin typeface="+mn-lt"/>
        </a:defRPr>
      </a:lvl4pPr>
      <a:lvl5pPr marL="3019425" indent="-228600" algn="l" defTabSz="106045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cumen" pitchFamily="2" charset="0"/>
        </a:defRPr>
      </a:lvl5pPr>
      <a:lvl6pPr marL="3476625" indent="-228600" algn="l" defTabSz="106045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cumen" pitchFamily="2" charset="0"/>
        </a:defRPr>
      </a:lvl6pPr>
      <a:lvl7pPr marL="3933825" indent="-228600" algn="l" defTabSz="106045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cumen" pitchFamily="2" charset="0"/>
        </a:defRPr>
      </a:lvl7pPr>
      <a:lvl8pPr marL="4391025" indent="-228600" algn="l" defTabSz="106045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cumen" pitchFamily="2" charset="0"/>
        </a:defRPr>
      </a:lvl8pPr>
      <a:lvl9pPr marL="4848225" indent="-228600" algn="l" defTabSz="106045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cumen" pitchFamily="2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james.newtonking.com/" TargetMode="External"/><Relationship Id="rId2" Type="http://schemas.openxmlformats.org/officeDocument/2006/relationships/hyperlink" Target="mailto:james@newtonking.com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james.newtonking.com/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microsoft.com/en-us/projects/contracts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Invariants – Validation of object state</a:t>
            </a:r>
          </a:p>
          <a:p>
            <a:pPr lvl="1"/>
            <a:r>
              <a:rPr lang="en-NZ" dirty="0" err="1" smtClean="0"/>
              <a:t>Contract.Invariant</a:t>
            </a:r>
            <a:endParaRPr lang="en-NZ" dirty="0" smtClean="0"/>
          </a:p>
          <a:p>
            <a:endParaRPr lang="en-NZ" dirty="0" smtClean="0"/>
          </a:p>
          <a:p>
            <a:endParaRPr lang="en-NZ" dirty="0" smtClean="0"/>
          </a:p>
          <a:p>
            <a:endParaRPr lang="en-NZ" dirty="0" smtClean="0"/>
          </a:p>
          <a:p>
            <a:endParaRPr lang="en-NZ" dirty="0" smtClean="0"/>
          </a:p>
          <a:p>
            <a:r>
              <a:rPr lang="en-NZ" dirty="0" smtClean="0"/>
              <a:t>Demo!</a:t>
            </a:r>
          </a:p>
        </p:txBody>
      </p:sp>
      <p:pic>
        <p:nvPicPr>
          <p:cNvPr id="10936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3976" y="3009899"/>
            <a:ext cx="6143668" cy="1838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93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Interface Contracts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You can define contracts against an interface</a:t>
            </a:r>
          </a:p>
          <a:p>
            <a:pPr lvl="1"/>
            <a:r>
              <a:rPr lang="en-NZ" dirty="0" smtClean="0"/>
              <a:t>Preconditions and </a:t>
            </a:r>
            <a:r>
              <a:rPr lang="en-NZ" dirty="0" err="1" smtClean="0"/>
              <a:t>postconditions</a:t>
            </a:r>
            <a:r>
              <a:rPr lang="en-NZ" dirty="0" smtClean="0"/>
              <a:t> inherited</a:t>
            </a:r>
          </a:p>
          <a:p>
            <a:pPr lvl="1"/>
            <a:r>
              <a:rPr lang="en-NZ" dirty="0" smtClean="0"/>
              <a:t>Implementers are warned if they don’t follow the contract</a:t>
            </a:r>
          </a:p>
          <a:p>
            <a:r>
              <a:rPr lang="en-NZ" dirty="0" smtClean="0"/>
              <a:t>But how does that work?</a:t>
            </a:r>
          </a:p>
          <a:p>
            <a:pPr lvl="1"/>
            <a:r>
              <a:rPr lang="en-NZ" dirty="0" smtClean="0"/>
              <a:t>Contracts are defined in implementation...?</a:t>
            </a:r>
          </a:p>
          <a:p>
            <a:pPr lvl="1"/>
            <a:r>
              <a:rPr lang="en-NZ" dirty="0" err="1" smtClean="0"/>
              <a:t>ContractClassAttribute</a:t>
            </a:r>
            <a:r>
              <a:rPr lang="en-NZ" dirty="0" smtClean="0"/>
              <a:t> to the rescue!</a:t>
            </a:r>
          </a:p>
          <a:p>
            <a:r>
              <a:rPr lang="en-NZ" dirty="0" smtClean="0"/>
              <a:t>Demo!</a:t>
            </a:r>
          </a:p>
          <a:p>
            <a:endParaRPr lang="en-NZ" dirty="0" smtClean="0"/>
          </a:p>
          <a:p>
            <a:endParaRPr lang="en-NZ" dirty="0" smtClean="0"/>
          </a:p>
          <a:p>
            <a:endParaRPr lang="en-NZ" dirty="0" smtClean="0"/>
          </a:p>
          <a:p>
            <a:endParaRPr lang="en-N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Timelines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Out now</a:t>
            </a:r>
          </a:p>
          <a:p>
            <a:pPr lvl="1"/>
            <a:r>
              <a:rPr lang="en-NZ" dirty="0" smtClean="0"/>
              <a:t>Code Contracts for VS2008 preview</a:t>
            </a:r>
          </a:p>
          <a:p>
            <a:pPr lvl="1"/>
            <a:r>
              <a:rPr lang="en-NZ" dirty="0" smtClean="0"/>
              <a:t>VS2010 Beta 1</a:t>
            </a:r>
          </a:p>
          <a:p>
            <a:r>
              <a:rPr lang="en-NZ" dirty="0" smtClean="0"/>
              <a:t>Coming up</a:t>
            </a:r>
          </a:p>
          <a:p>
            <a:pPr lvl="1"/>
            <a:r>
              <a:rPr lang="en-NZ" dirty="0" smtClean="0"/>
              <a:t>Ongoing VS2008 updates</a:t>
            </a:r>
          </a:p>
          <a:p>
            <a:pPr lvl="1"/>
            <a:r>
              <a:rPr lang="en-NZ" dirty="0" smtClean="0"/>
              <a:t>VS2010 Beta 2</a:t>
            </a:r>
          </a:p>
          <a:p>
            <a:r>
              <a:rPr lang="en-NZ" dirty="0" smtClean="0"/>
              <a:t>Year End</a:t>
            </a:r>
          </a:p>
          <a:p>
            <a:pPr lvl="1"/>
            <a:r>
              <a:rPr lang="en-NZ" dirty="0" smtClean="0"/>
              <a:t>VS2008, VS2010 final (hopefully)</a:t>
            </a:r>
            <a:endParaRPr lang="en-NZ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Future!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Entire .NET Framework marked up with contract metadata</a:t>
            </a:r>
          </a:p>
          <a:p>
            <a:r>
              <a:rPr lang="en-NZ" dirty="0" smtClean="0"/>
              <a:t>Documentation generated from contracts</a:t>
            </a:r>
          </a:p>
          <a:p>
            <a:r>
              <a:rPr lang="en-NZ" dirty="0" smtClean="0"/>
              <a:t>Hopefully an API to get contract rules</a:t>
            </a:r>
          </a:p>
          <a:p>
            <a:pPr lvl="1"/>
            <a:r>
              <a:rPr lang="en-NZ" dirty="0" smtClean="0"/>
              <a:t>UI validation using code contracts</a:t>
            </a:r>
          </a:p>
          <a:p>
            <a:r>
              <a:rPr lang="en-NZ" dirty="0" smtClean="0"/>
              <a:t>And more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Questions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Ask now,</a:t>
            </a:r>
          </a:p>
          <a:p>
            <a:r>
              <a:rPr lang="en-NZ" dirty="0" smtClean="0"/>
              <a:t>Ask me later,</a:t>
            </a:r>
          </a:p>
          <a:p>
            <a:pPr>
              <a:tabLst>
                <a:tab pos="2511425" algn="l"/>
              </a:tabLst>
            </a:pPr>
            <a:r>
              <a:rPr lang="en-NZ" dirty="0" smtClean="0"/>
              <a:t>Or email me:	</a:t>
            </a:r>
            <a:r>
              <a:rPr lang="en-NZ" dirty="0" smtClean="0">
                <a:hlinkClick r:id="rId2"/>
              </a:rPr>
              <a:t>james@newtonking.com</a:t>
            </a:r>
            <a:endParaRPr lang="en-NZ" dirty="0" smtClean="0"/>
          </a:p>
          <a:p>
            <a:endParaRPr lang="en-NZ" dirty="0" smtClean="0"/>
          </a:p>
          <a:p>
            <a:pPr>
              <a:buNone/>
            </a:pPr>
            <a:r>
              <a:rPr lang="en-NZ" dirty="0" smtClean="0"/>
              <a:t>Slides</a:t>
            </a:r>
          </a:p>
          <a:p>
            <a:pPr>
              <a:tabLst>
                <a:tab pos="2511425" algn="l"/>
              </a:tabLst>
            </a:pPr>
            <a:r>
              <a:rPr lang="en-NZ" dirty="0" smtClean="0"/>
              <a:t>Blog:	</a:t>
            </a:r>
            <a:r>
              <a:rPr lang="en-NZ" dirty="0" smtClean="0">
                <a:hlinkClick r:id="rId3"/>
              </a:rPr>
              <a:t>http://james.newtonking.com</a:t>
            </a:r>
            <a:endParaRPr lang="en-NZ" dirty="0" smtClean="0"/>
          </a:p>
          <a:p>
            <a:endParaRPr lang="en-NZ" dirty="0" smtClean="0"/>
          </a:p>
          <a:p>
            <a:endParaRPr lang="en-N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.NET 4.0 Code Contacts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N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About Me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James Newton-King</a:t>
            </a:r>
          </a:p>
          <a:p>
            <a:r>
              <a:rPr lang="en-NZ" dirty="0" smtClean="0"/>
              <a:t>Developer at Intergen</a:t>
            </a:r>
          </a:p>
          <a:p>
            <a:r>
              <a:rPr lang="en-NZ" dirty="0" smtClean="0"/>
              <a:t>Blog: </a:t>
            </a:r>
            <a:r>
              <a:rPr lang="en-NZ" dirty="0" smtClean="0">
                <a:hlinkClick r:id="rId2"/>
              </a:rPr>
              <a:t>http://james.newtonking.com</a:t>
            </a:r>
            <a:endParaRPr lang="en-N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Agenda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Validation today</a:t>
            </a:r>
          </a:p>
          <a:p>
            <a:r>
              <a:rPr lang="en-NZ" dirty="0" smtClean="0"/>
              <a:t>Introduction to Code Contracts</a:t>
            </a:r>
          </a:p>
          <a:p>
            <a:r>
              <a:rPr lang="en-NZ" dirty="0" smtClean="0"/>
              <a:t>Preconditions &amp; </a:t>
            </a:r>
            <a:r>
              <a:rPr lang="en-NZ" dirty="0" err="1" smtClean="0"/>
              <a:t>Postconditions</a:t>
            </a:r>
            <a:endParaRPr lang="en-NZ" dirty="0" smtClean="0"/>
          </a:p>
          <a:p>
            <a:r>
              <a:rPr lang="en-NZ" dirty="0" smtClean="0"/>
              <a:t>Static Analysis</a:t>
            </a:r>
          </a:p>
          <a:p>
            <a:r>
              <a:rPr lang="en-NZ" dirty="0" smtClean="0"/>
              <a:t>Invariants</a:t>
            </a:r>
          </a:p>
          <a:p>
            <a:r>
              <a:rPr lang="en-NZ" dirty="0" smtClean="0"/>
              <a:t>Interface Contracts</a:t>
            </a:r>
          </a:p>
          <a:p>
            <a:r>
              <a:rPr lang="en-NZ" dirty="0" smtClean="0"/>
              <a:t>The Future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4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 today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Typical validation...</a:t>
            </a:r>
            <a:endParaRPr lang="en-NZ" dirty="0"/>
          </a:p>
        </p:txBody>
      </p:sp>
      <p:pic>
        <p:nvPicPr>
          <p:cNvPr id="10926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8224" y="2638424"/>
            <a:ext cx="4871343" cy="2290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9261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38224" y="2638424"/>
            <a:ext cx="4871343" cy="2048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2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2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0926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4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wrong with validation today?</a:t>
            </a:r>
            <a:endParaRPr lang="en-US" dirty="0"/>
          </a:p>
        </p:txBody>
      </p:sp>
      <p:sp>
        <p:nvSpPr>
          <p:cNvPr id="1244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Ad-hoc</a:t>
            </a:r>
          </a:p>
          <a:p>
            <a:r>
              <a:rPr lang="en-US" dirty="0" smtClean="0"/>
              <a:t>No way to get validation rules metadata</a:t>
            </a:r>
          </a:p>
          <a:p>
            <a:r>
              <a:rPr lang="en-US" dirty="0" smtClean="0"/>
              <a:t>Runtime only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44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44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416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4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Code Contracts</a:t>
            </a:r>
            <a:endParaRPr lang="en-US" dirty="0"/>
          </a:p>
        </p:txBody>
      </p:sp>
      <p:sp>
        <p:nvSpPr>
          <p:cNvPr id="1244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API + tools from Microsoft</a:t>
            </a:r>
          </a:p>
          <a:p>
            <a:r>
              <a:rPr lang="en-US" dirty="0" err="1" smtClean="0"/>
              <a:t>System.Diagnostics.Contracts</a:t>
            </a:r>
            <a:endParaRPr lang="en-US" dirty="0" smtClean="0"/>
          </a:p>
          <a:p>
            <a:r>
              <a:rPr lang="en-US" dirty="0" smtClean="0"/>
              <a:t>MSIL rewriting</a:t>
            </a:r>
          </a:p>
          <a:p>
            <a:r>
              <a:rPr lang="en-US" dirty="0" smtClean="0"/>
              <a:t>Inspired by Spec#</a:t>
            </a:r>
          </a:p>
          <a:p>
            <a:r>
              <a:rPr lang="en-US" dirty="0" smtClean="0"/>
              <a:t>Included in .NET 4.0 but…</a:t>
            </a:r>
          </a:p>
          <a:p>
            <a:r>
              <a:rPr lang="en-US" dirty="0" smtClean="0"/>
              <a:t>…download available now for .NET 3.5 and VS2008</a:t>
            </a:r>
          </a:p>
          <a:p>
            <a:r>
              <a:rPr lang="en-US" dirty="0" smtClean="0">
                <a:hlinkClick r:id="rId3"/>
              </a:rPr>
              <a:t>http://research.microsoft.com/en-us/projects/contracts/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44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44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44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44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44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44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Preconditions &amp; </a:t>
            </a:r>
            <a:r>
              <a:rPr lang="en-NZ" dirty="0" err="1" smtClean="0"/>
              <a:t>Postconditions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Preconditions – Argument validation</a:t>
            </a:r>
          </a:p>
          <a:p>
            <a:pPr lvl="1"/>
            <a:r>
              <a:rPr lang="en-NZ" dirty="0" err="1" smtClean="0"/>
              <a:t>Contract.Requires</a:t>
            </a:r>
            <a:endParaRPr lang="en-NZ" dirty="0" smtClean="0"/>
          </a:p>
          <a:p>
            <a:pPr lvl="1"/>
            <a:r>
              <a:rPr lang="en-NZ" dirty="0" err="1" smtClean="0"/>
              <a:t>Contract.RequiresAlways</a:t>
            </a:r>
            <a:endParaRPr lang="en-NZ" dirty="0" smtClean="0"/>
          </a:p>
          <a:p>
            <a:pPr lvl="1"/>
            <a:r>
              <a:rPr lang="en-NZ" dirty="0" err="1" smtClean="0"/>
              <a:t>Contract.EndContractBlock</a:t>
            </a:r>
            <a:endParaRPr lang="en-NZ" dirty="0" smtClean="0"/>
          </a:p>
          <a:p>
            <a:r>
              <a:rPr lang="en-NZ" dirty="0" err="1" smtClean="0"/>
              <a:t>Postconditions</a:t>
            </a:r>
            <a:r>
              <a:rPr lang="en-NZ" dirty="0" smtClean="0"/>
              <a:t> – Return validation</a:t>
            </a:r>
          </a:p>
          <a:p>
            <a:pPr lvl="1"/>
            <a:r>
              <a:rPr lang="en-NZ" dirty="0" err="1" smtClean="0"/>
              <a:t>Contract.Ensures</a:t>
            </a:r>
            <a:endParaRPr lang="en-NZ" dirty="0" smtClean="0"/>
          </a:p>
          <a:p>
            <a:pPr lvl="1"/>
            <a:r>
              <a:rPr lang="en-NZ" dirty="0" err="1" smtClean="0"/>
              <a:t>Contract.Result</a:t>
            </a:r>
            <a:r>
              <a:rPr lang="en-NZ" dirty="0" smtClean="0"/>
              <a:t>&lt;T&gt;</a:t>
            </a:r>
          </a:p>
          <a:p>
            <a:r>
              <a:rPr lang="en-NZ" dirty="0" smtClean="0"/>
              <a:t>Demo!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Static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Compile time analysis of your code!</a:t>
            </a:r>
          </a:p>
          <a:p>
            <a:r>
              <a:rPr lang="en-NZ" dirty="0" smtClean="0"/>
              <a:t>Visual Studio Team System only </a:t>
            </a:r>
            <a:r>
              <a:rPr lang="en-NZ" dirty="0" smtClean="0">
                <a:sym typeface="Wingdings" pitchFamily="2" charset="2"/>
              </a:rPr>
              <a:t>:’(</a:t>
            </a:r>
          </a:p>
          <a:p>
            <a:r>
              <a:rPr lang="en-NZ" dirty="0" smtClean="0">
                <a:sym typeface="Wingdings" pitchFamily="2" charset="2"/>
              </a:rPr>
              <a:t>Good Visual Studio integration</a:t>
            </a:r>
          </a:p>
          <a:p>
            <a:r>
              <a:rPr lang="en-NZ" dirty="0" smtClean="0">
                <a:sym typeface="Wingdings" pitchFamily="2" charset="2"/>
              </a:rPr>
              <a:t>Demo!</a:t>
            </a:r>
          </a:p>
          <a:p>
            <a:endParaRPr lang="en-N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ssaMembershipProvider">
  <a:themeElements>
    <a:clrScheme name="Intergen Black (Internal 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ntergen Black (Internal 2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Intergen Black (Internal 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gen Black (Internal 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gen Black (Internal 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gen Black (Internal 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gen Black (Internal 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gen Black (Internal 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gen Black (Internal 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gen Black (Internal 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gen Black (Internal 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gen Black (Internal 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gen Black (Internal 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gen Black (Internal 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Page Design">
  <a:themeElements>
    <a:clrScheme name="Title and Page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Page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Title and Page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and Page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and Page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and Page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and Page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and Page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and Page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and Page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and Page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and Page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and Page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and Page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EssaMembershipProvider</Template>
  <TotalTime>2053</TotalTime>
  <Pages>8</Pages>
  <Words>265</Words>
  <Application>Microsoft PowerPoint 4.0</Application>
  <PresentationFormat>A4 Paper (210x297 mm)</PresentationFormat>
  <Paragraphs>91</Paragraphs>
  <Slides>14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EssaMembershipProvider</vt:lpstr>
      <vt:lpstr>Title and Page Design</vt:lpstr>
      <vt:lpstr>Image</vt:lpstr>
      <vt:lpstr>Slide 1</vt:lpstr>
      <vt:lpstr>.NET 4.0 Code Contacts</vt:lpstr>
      <vt:lpstr>About Me</vt:lpstr>
      <vt:lpstr>Agenda</vt:lpstr>
      <vt:lpstr>Validation today</vt:lpstr>
      <vt:lpstr>What is wrong with validation today?</vt:lpstr>
      <vt:lpstr>Introduction to Code Contracts</vt:lpstr>
      <vt:lpstr>Preconditions &amp; Postconditions</vt:lpstr>
      <vt:lpstr>Static Analysis</vt:lpstr>
      <vt:lpstr>Invariants</vt:lpstr>
      <vt:lpstr>Interface Contracts</vt:lpstr>
      <vt:lpstr>Timelines</vt:lpstr>
      <vt:lpstr>The Future!</vt:lpstr>
      <vt:lpstr>Questions</vt:lpstr>
    </vt:vector>
  </TitlesOfParts>
  <Company>Intergen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Newton-King</dc:creator>
  <cp:lastModifiedBy>James Newton-King</cp:lastModifiedBy>
  <cp:revision>174</cp:revision>
  <cp:lastPrinted>1998-08-20T17:06:03Z</cp:lastPrinted>
  <dcterms:created xsi:type="dcterms:W3CDTF">2009-06-08T06:21:27Z</dcterms:created>
  <dcterms:modified xsi:type="dcterms:W3CDTF">2009-06-15T04:18:49Z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tatus">
    <vt:lpwstr/>
  </property>
  <property fmtid="{D5CDD505-2E9C-101B-9397-08002B2CF9AE}" pid="3" name="Template Icon">
    <vt:lpwstr>PowerPoint</vt:lpwstr>
  </property>
  <property fmtid="{D5CDD505-2E9C-101B-9397-08002B2CF9AE}" pid="4" name="Display in New Document List">
    <vt:lpwstr>Yes</vt:lpwstr>
  </property>
</Properties>
</file>